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3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B5C25-5FE1-1ECE-ACCE-F3F01FED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FCE95-0DE8-2499-39B2-F6AD36FB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E32C-8580-81E3-2B42-35E63E97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F562B-A4CF-91CD-9DBA-453015FC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F518A-8121-C2EA-0A79-F000DD1D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9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37BC0-C88A-7AC1-7019-E9C9357D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96D2D-ABB3-386D-C112-4D3FF14AB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D7EC9-D33D-D950-05AF-5C560528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63BCD-F324-D138-08F9-86E5C80E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1D0B8-708C-5CC0-109C-F6440566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5F53F-077F-D843-579F-20D5E727D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8E946A-2A56-CAB7-FDAB-E73F752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93B07-688B-D4D7-AF97-AF6DA644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ED4AB-EC9D-6508-A070-FB486A3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FCAD0-5F7C-2B6B-811F-31FF7B50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799A3-EE92-0671-2671-922D47B0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FDF2-2594-63F5-8B84-BC53B08E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304F0-3126-6C0E-50C7-37C869D9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92539-11B9-22BF-1516-EB7C3B4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3EFCD-C706-F23A-9A5A-B42F9D5F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1295-F343-C811-5B06-6D7CF446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9586B-1933-0BA7-FC76-4DFDA39C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A1DAA-CA4C-2735-BF56-619B31F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A8ABF-D44A-018D-0376-9990B9E7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90DFE-BA50-CB57-96A8-8761B7BA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B9DCE-7887-96C2-7869-9A0889FB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F282F-53E4-8701-9FAB-FAE429CA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C81F-0DB1-472D-CA12-1C4F1D47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91B07-82D4-1942-0472-631E65B7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B0309-1042-E7CC-F168-BD87D0DA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C64C9-400B-212C-B77C-31E5D354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A9BE8-35E7-B36F-6BC7-7ED54B01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29E07-13C5-D170-0435-0D6EDFED2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9737C-D328-6528-3F01-C7D596E35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36BB7-8081-1CC3-3118-68CD14B03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2E505-DFA8-853E-351D-158D370EA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DBDA9-262E-A1DA-4C32-E6773D83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3A7A1-C7DB-EE4D-8044-D3713237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6248E-18ED-2537-022E-FE22085B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4C5D-1CF7-EA2B-36BA-A34D7A21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8836E8-AFD5-D532-DCD1-500333C8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EF5A17-056A-0DD0-8BDE-A906648F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B6C48-7749-5F20-D592-AB4C47E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0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A48FAC-D585-E9DD-968A-5B8A4F59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B8CA7-49B7-B37A-08C7-C9AF4391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AB51F-8335-DB18-90C5-C1D3EDDA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6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6A5E0-9724-5A0D-CA90-CE579646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3F9A6-683E-6091-6F0E-A4702A08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9698A-9305-0515-09BF-04425623F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8F1C1-F99B-1603-540D-F544CD7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634D4-0FFE-D9B6-B0D2-6079BB44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C9A46-E27B-4098-6A6C-8523AB7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6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CC682-C8A4-78B0-FAEA-E0C64E5E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136B51-8F42-9F69-E72F-FF21419F7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050CE-72CF-CCA8-8148-06426B6C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61648-38CA-FA5E-8BA5-4EE2F957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649FE-CFA5-BF26-054F-8194CA7B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0FA63-E196-0013-84CE-7FF8B24E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4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D8710-EC66-1BFD-AD67-46FA92C4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40234-27AD-1A6A-D42D-0AB0F49C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714DA-5E40-4211-FC45-503AC3762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62430-B0C7-40DC-93DF-C1CF59D6AE34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48388-AB46-D0E4-D453-BBA06AC8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867EE-820A-1527-76D0-C9518C0C3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B8842-526E-4006-2DAB-4F679E67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731" y1="35443" x2="54731" y2="35443"/>
                        <a14:foregroundMark x1="76623" y1="50090" x2="76623" y2="50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90" y="991290"/>
            <a:ext cx="5157970" cy="55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DD9FC-0F0F-2649-7B9A-1463B1BF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100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Vision Modeling Lab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700" dirty="0"/>
              <a:t>과제수행 </a:t>
            </a:r>
            <a:r>
              <a:rPr lang="en-US" altLang="ko-KR" sz="2700" dirty="0"/>
              <a:t>1</a:t>
            </a:r>
            <a:r>
              <a:rPr lang="ko-KR" altLang="en-US" sz="2700" dirty="0"/>
              <a:t>주차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4DB84-8456-D846-4922-3070940F5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960" y="4831398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+mn-ea"/>
              </a:rPr>
              <a:t>ICT</a:t>
            </a:r>
            <a:r>
              <a:rPr lang="ko-KR" altLang="en-US" dirty="0">
                <a:latin typeface="+mn-ea"/>
              </a:rPr>
              <a:t> 융합학부</a:t>
            </a:r>
            <a:endParaRPr lang="en-US" altLang="ko-KR" dirty="0">
              <a:latin typeface="+mn-ea"/>
            </a:endParaRPr>
          </a:p>
          <a:p>
            <a:pPr algn="r"/>
            <a:r>
              <a:rPr lang="en-US" altLang="ko-KR" dirty="0">
                <a:latin typeface="+mn-ea"/>
              </a:rPr>
              <a:t>2019098068 </a:t>
            </a:r>
          </a:p>
          <a:p>
            <a:pPr algn="r"/>
            <a:r>
              <a:rPr lang="ko-KR" altLang="en-US" dirty="0">
                <a:latin typeface="+mn-ea"/>
              </a:rPr>
              <a:t>이찬영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A641DC-9DB2-9F78-88BF-E8646DD3681E}"/>
              </a:ext>
            </a:extLst>
          </p:cNvPr>
          <p:cNvSpPr/>
          <p:nvPr/>
        </p:nvSpPr>
        <p:spPr>
          <a:xfrm>
            <a:off x="1992598" y="2903408"/>
            <a:ext cx="8206803" cy="4571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F856DCD-3895-2A96-A4F0-2B5E9C248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8" t="66010" r="35610" b="12636"/>
          <a:stretch/>
        </p:blipFill>
        <p:spPr>
          <a:xfrm>
            <a:off x="5741776" y="4393020"/>
            <a:ext cx="6269429" cy="21193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A2123-7798-E3E8-885D-F783B3C66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1" t="37528" r="18776" b="17141"/>
          <a:stretch/>
        </p:blipFill>
        <p:spPr>
          <a:xfrm>
            <a:off x="5267050" y="1204416"/>
            <a:ext cx="6744155" cy="31685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4E6AA4-2A4A-37DC-1A68-8EBB0D0F0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05" t="52355" r="34805" b="16611"/>
          <a:stretch/>
        </p:blipFill>
        <p:spPr>
          <a:xfrm>
            <a:off x="302804" y="2011680"/>
            <a:ext cx="5323840" cy="348488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96B962-CBA5-29FB-2E83-F261EC9C448A}"/>
              </a:ext>
            </a:extLst>
          </p:cNvPr>
          <p:cNvSpPr/>
          <p:nvPr/>
        </p:nvSpPr>
        <p:spPr>
          <a:xfrm>
            <a:off x="5191760" y="3218180"/>
            <a:ext cx="711200" cy="421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F8350D-50B9-AD85-8BC5-A17C49086AC3}"/>
              </a:ext>
            </a:extLst>
          </p:cNvPr>
          <p:cNvSpPr/>
          <p:nvPr/>
        </p:nvSpPr>
        <p:spPr>
          <a:xfrm>
            <a:off x="3280682" y="5100320"/>
            <a:ext cx="1748518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A1DBCC-DB6F-6EB7-3F6E-391C3CA69D8E}"/>
              </a:ext>
            </a:extLst>
          </p:cNvPr>
          <p:cNvSpPr/>
          <p:nvPr/>
        </p:nvSpPr>
        <p:spPr>
          <a:xfrm>
            <a:off x="9448800" y="5933440"/>
            <a:ext cx="192024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21DFF9-38A2-A338-59CB-B09505B0A783}"/>
              </a:ext>
            </a:extLst>
          </p:cNvPr>
          <p:cNvSpPr/>
          <p:nvPr/>
        </p:nvSpPr>
        <p:spPr>
          <a:xfrm>
            <a:off x="5902961" y="1646148"/>
            <a:ext cx="2682240" cy="53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F5D4BA-39FD-CB9E-5E24-560BDC882D29}"/>
              </a:ext>
            </a:extLst>
          </p:cNvPr>
          <p:cNvSpPr/>
          <p:nvPr/>
        </p:nvSpPr>
        <p:spPr>
          <a:xfrm>
            <a:off x="5902960" y="2358574"/>
            <a:ext cx="1534160" cy="267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7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4BF15-F1E1-AC0E-F3E1-126245C80AD0}"/>
              </a:ext>
            </a:extLst>
          </p:cNvPr>
          <p:cNvSpPr txBox="1"/>
          <p:nvPr/>
        </p:nvSpPr>
        <p:spPr>
          <a:xfrm>
            <a:off x="360680" y="1403201"/>
            <a:ext cx="600964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1"/>
                </a:solidFill>
              </a:rPr>
              <a:t>5. Optimizer</a:t>
            </a:r>
          </a:p>
          <a:p>
            <a:pPr algn="just"/>
            <a:endParaRPr lang="en-US" altLang="ko-KR" sz="2400" b="1" dirty="0">
              <a:solidFill>
                <a:schemeClr val="accent1"/>
              </a:solidFill>
            </a:endParaRPr>
          </a:p>
          <a:p>
            <a:pPr algn="just"/>
            <a:r>
              <a:rPr lang="en-US" altLang="ko-KR" dirty="0"/>
              <a:t>Batch </a:t>
            </a:r>
            <a:r>
              <a:rPr lang="ko-KR" altLang="en-US" dirty="0"/>
              <a:t>단위로 </a:t>
            </a:r>
            <a:r>
              <a:rPr lang="en-US" altLang="ko-KR" dirty="0"/>
              <a:t>Back Propagation </a:t>
            </a:r>
            <a:r>
              <a:rPr lang="ko-KR" altLang="en-US" dirty="0"/>
              <a:t>하는 과정을 </a:t>
            </a:r>
            <a:r>
              <a:rPr lang="en-US" altLang="ko-KR" dirty="0"/>
              <a:t>Stochastic Gradient Descent(SGD) </a:t>
            </a:r>
            <a:r>
              <a:rPr lang="ko-KR" altLang="en-US" dirty="0"/>
              <a:t>라고 하고</a:t>
            </a:r>
            <a:r>
              <a:rPr lang="en-US" altLang="ko-KR" dirty="0"/>
              <a:t>, </a:t>
            </a:r>
            <a:r>
              <a:rPr lang="ko-KR" altLang="en-US" dirty="0"/>
              <a:t>이러한 과정을 </a:t>
            </a:r>
            <a:r>
              <a:rPr lang="en-US" altLang="ko-KR" dirty="0"/>
              <a:t>Optimization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algn="just"/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Momentum : </a:t>
            </a:r>
            <a:r>
              <a:rPr lang="ko-KR" altLang="en-US" dirty="0"/>
              <a:t>미분을 통한 </a:t>
            </a:r>
            <a:r>
              <a:rPr lang="en-US" altLang="ko-KR" dirty="0"/>
              <a:t>Gradient </a:t>
            </a:r>
            <a:r>
              <a:rPr lang="ko-KR" altLang="en-US" dirty="0"/>
              <a:t>방향으로 가되</a:t>
            </a:r>
            <a:r>
              <a:rPr lang="en-US" altLang="ko-KR" dirty="0"/>
              <a:t>, </a:t>
            </a:r>
            <a:r>
              <a:rPr lang="ko-KR" altLang="en-US" dirty="0"/>
              <a:t>일종의 관성을 추가하는 개념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SGD</a:t>
            </a:r>
            <a:r>
              <a:rPr lang="ko-KR" altLang="en-US" dirty="0"/>
              <a:t>는 조금씩 최적 해를 찾아가며</a:t>
            </a:r>
            <a:r>
              <a:rPr lang="en-US" altLang="ko-KR" dirty="0"/>
              <a:t>, </a:t>
            </a:r>
            <a:r>
              <a:rPr lang="ko-KR" altLang="en-US" dirty="0"/>
              <a:t>전체 데이터에 대해 </a:t>
            </a:r>
            <a:r>
              <a:rPr lang="en-US" altLang="ko-KR" dirty="0"/>
              <a:t>Back Propagation</a:t>
            </a:r>
            <a:r>
              <a:rPr lang="ko-KR" altLang="en-US" dirty="0"/>
              <a:t>을 하는 것이 아니라</a:t>
            </a:r>
            <a:r>
              <a:rPr lang="en-US" altLang="ko-KR" dirty="0"/>
              <a:t>, Batch </a:t>
            </a:r>
            <a:r>
              <a:rPr lang="ko-KR" altLang="en-US" dirty="0"/>
              <a:t>단위로 </a:t>
            </a:r>
            <a:r>
              <a:rPr lang="en-US" altLang="ko-KR" dirty="0"/>
              <a:t>Back Propagation </a:t>
            </a:r>
            <a:r>
              <a:rPr lang="ko-KR" altLang="en-US" dirty="0"/>
              <a:t>하기 때문에 일직선으로 찾아가지 않음</a:t>
            </a:r>
          </a:p>
          <a:p>
            <a:r>
              <a:rPr lang="en-US" altLang="ko-KR" dirty="0"/>
              <a:t>Momentum</a:t>
            </a:r>
            <a:r>
              <a:rPr lang="ko-KR" altLang="en-US" dirty="0"/>
              <a:t>을 사용하면 최적의 장소로 더 빠르게 수렴함 </a:t>
            </a:r>
            <a:r>
              <a:rPr lang="en-US" altLang="ko-KR" dirty="0"/>
              <a:t>(</a:t>
            </a:r>
            <a:r>
              <a:rPr lang="ko-KR" altLang="en-US" dirty="0"/>
              <a:t>최적 해가 아닌 지역 해를 지나칠 수도 있다는 장점이 있음</a:t>
            </a:r>
            <a:r>
              <a:rPr lang="en-US" altLang="ko-KR" dirty="0"/>
              <a:t>)</a:t>
            </a:r>
          </a:p>
          <a:p>
            <a:pPr algn="just"/>
            <a:endParaRPr lang="en-US" altLang="ko-KR" dirty="0"/>
          </a:p>
          <a:p>
            <a:pPr algn="just"/>
            <a:endParaRPr lang="en-US" altLang="ko-KR" b="1" dirty="0">
              <a:solidFill>
                <a:schemeClr val="accent1"/>
              </a:solidFill>
            </a:endParaRPr>
          </a:p>
          <a:p>
            <a:pPr algn="just"/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4주차] Optimization :: System Engineer">
            <a:extLst>
              <a:ext uri="{FF2B5EF4-FFF2-40B4-BE49-F238E27FC236}">
                <a16:creationId xmlns:a16="http://schemas.microsoft.com/office/drawing/2014/main" id="{3CA65183-2805-51BE-8ED5-83E58B624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43" y="3830320"/>
            <a:ext cx="4880500" cy="25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4BB2C-205D-7EB8-4D90-78EA0C5509B1}"/>
              </a:ext>
            </a:extLst>
          </p:cNvPr>
          <p:cNvSpPr txBox="1"/>
          <p:nvPr/>
        </p:nvSpPr>
        <p:spPr>
          <a:xfrm>
            <a:off x="8686801" y="364565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Where to start?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0BE9-8A33-EA7E-1509-C695AF3CBBB0}"/>
              </a:ext>
            </a:extLst>
          </p:cNvPr>
          <p:cNvSpPr txBox="1"/>
          <p:nvPr/>
        </p:nvSpPr>
        <p:spPr>
          <a:xfrm>
            <a:off x="7559041" y="4131657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A07A-B06D-96AA-2113-41E5A14808E4}"/>
              </a:ext>
            </a:extLst>
          </p:cNvPr>
          <p:cNvSpPr txBox="1"/>
          <p:nvPr/>
        </p:nvSpPr>
        <p:spPr>
          <a:xfrm>
            <a:off x="8406339" y="4316323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DBF4-499E-2CCD-271F-2C408EABB293}"/>
              </a:ext>
            </a:extLst>
          </p:cNvPr>
          <p:cNvSpPr txBox="1"/>
          <p:nvPr/>
        </p:nvSpPr>
        <p:spPr>
          <a:xfrm>
            <a:off x="9916161" y="4911050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C343B-8297-E6E9-201F-A6A3487E17F4}"/>
              </a:ext>
            </a:extLst>
          </p:cNvPr>
          <p:cNvSpPr txBox="1"/>
          <p:nvPr/>
        </p:nvSpPr>
        <p:spPr>
          <a:xfrm>
            <a:off x="10896442" y="3946991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56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F856DCD-3895-2A96-A4F0-2B5E9C248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8" t="66010" r="35610" b="12636"/>
          <a:stretch/>
        </p:blipFill>
        <p:spPr>
          <a:xfrm>
            <a:off x="5741776" y="4393020"/>
            <a:ext cx="6269429" cy="21193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A2123-7798-E3E8-885D-F783B3C66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1" t="37528" r="18776" b="17141"/>
          <a:stretch/>
        </p:blipFill>
        <p:spPr>
          <a:xfrm>
            <a:off x="5267050" y="1204416"/>
            <a:ext cx="6744155" cy="31685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4E6AA4-2A4A-37DC-1A68-8EBB0D0F0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05" t="52355" r="34805" b="16611"/>
          <a:stretch/>
        </p:blipFill>
        <p:spPr>
          <a:xfrm>
            <a:off x="302804" y="2011680"/>
            <a:ext cx="5323840" cy="348488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96B962-CBA5-29FB-2E83-F261EC9C448A}"/>
              </a:ext>
            </a:extLst>
          </p:cNvPr>
          <p:cNvSpPr/>
          <p:nvPr/>
        </p:nvSpPr>
        <p:spPr>
          <a:xfrm>
            <a:off x="5191760" y="3218180"/>
            <a:ext cx="711200" cy="421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F8350D-50B9-AD85-8BC5-A17C49086AC3}"/>
              </a:ext>
            </a:extLst>
          </p:cNvPr>
          <p:cNvSpPr/>
          <p:nvPr/>
        </p:nvSpPr>
        <p:spPr>
          <a:xfrm>
            <a:off x="3280682" y="5100320"/>
            <a:ext cx="1748518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A1DBCC-DB6F-6EB7-3F6E-391C3CA69D8E}"/>
              </a:ext>
            </a:extLst>
          </p:cNvPr>
          <p:cNvSpPr/>
          <p:nvPr/>
        </p:nvSpPr>
        <p:spPr>
          <a:xfrm>
            <a:off x="9448800" y="5933440"/>
            <a:ext cx="192024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21DFF9-38A2-A338-59CB-B09505B0A783}"/>
              </a:ext>
            </a:extLst>
          </p:cNvPr>
          <p:cNvSpPr/>
          <p:nvPr/>
        </p:nvSpPr>
        <p:spPr>
          <a:xfrm>
            <a:off x="5902961" y="1646148"/>
            <a:ext cx="2682240" cy="53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F5D4BA-39FD-CB9E-5E24-560BDC882D29}"/>
              </a:ext>
            </a:extLst>
          </p:cNvPr>
          <p:cNvSpPr/>
          <p:nvPr/>
        </p:nvSpPr>
        <p:spPr>
          <a:xfrm>
            <a:off x="5902960" y="2358574"/>
            <a:ext cx="1534160" cy="267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6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Computer Vision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06DCB-88FF-99C3-10EF-0BFF0F306652}"/>
              </a:ext>
            </a:extLst>
          </p:cNvPr>
          <p:cNvSpPr txBox="1"/>
          <p:nvPr/>
        </p:nvSpPr>
        <p:spPr>
          <a:xfrm>
            <a:off x="360680" y="1403201"/>
            <a:ext cx="600964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</a:rPr>
              <a:t>CNN</a:t>
            </a:r>
          </a:p>
          <a:p>
            <a:pPr algn="just"/>
            <a:endParaRPr lang="en-US" altLang="ko-KR" sz="2400" b="1" dirty="0">
              <a:solidFill>
                <a:schemeClr val="accent1"/>
              </a:solidFill>
            </a:endParaRPr>
          </a:p>
          <a:p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Region Feature(Graphical Feature) </a:t>
            </a:r>
            <a:r>
              <a:rPr lang="ko-KR" altLang="en-US" dirty="0"/>
              <a:t>를 학습시키기 위한 신경망 모형</a:t>
            </a:r>
          </a:p>
          <a:p>
            <a:r>
              <a:rPr lang="ko-KR" altLang="en-US" dirty="0"/>
              <a:t>이미지를 처리하는 신경망 모형으로 </a:t>
            </a:r>
            <a:r>
              <a:rPr lang="ko-KR" altLang="en-US" dirty="0" err="1"/>
              <a:t>딥러닝에</a:t>
            </a:r>
            <a:r>
              <a:rPr lang="ko-KR" altLang="en-US" dirty="0"/>
              <a:t> 속함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- CNN</a:t>
            </a:r>
            <a:r>
              <a:rPr lang="ko-KR" altLang="en-US" dirty="0"/>
              <a:t>은</a:t>
            </a:r>
          </a:p>
          <a:p>
            <a:pPr algn="just"/>
            <a:r>
              <a:rPr lang="ko-KR" altLang="en-US" dirty="0"/>
              <a:t>    </a:t>
            </a:r>
            <a:r>
              <a:rPr lang="en-US" altLang="ko-KR" dirty="0"/>
              <a:t>Region Feature </a:t>
            </a:r>
            <a:r>
              <a:rPr lang="ko-KR" altLang="en-US" dirty="0"/>
              <a:t>를 뽑아내는 </a:t>
            </a:r>
            <a:r>
              <a:rPr lang="en-US" altLang="ko-KR" dirty="0"/>
              <a:t>Convolution Layer, </a:t>
            </a:r>
          </a:p>
          <a:p>
            <a:pPr algn="just"/>
            <a:r>
              <a:rPr lang="en-US" altLang="ko-KR" dirty="0"/>
              <a:t>    Feature Dimension </a:t>
            </a:r>
            <a:r>
              <a:rPr lang="ko-KR" altLang="en-US" dirty="0"/>
              <a:t>을 위한 </a:t>
            </a:r>
            <a:r>
              <a:rPr lang="en-US" altLang="ko-KR" dirty="0"/>
              <a:t>Pooling Layer,</a:t>
            </a:r>
          </a:p>
          <a:p>
            <a:pPr algn="just"/>
            <a:r>
              <a:rPr lang="en-US" altLang="ko-KR" dirty="0"/>
              <a:t>    </a:t>
            </a:r>
            <a:r>
              <a:rPr lang="ko-KR" altLang="en-US" dirty="0"/>
              <a:t>최종적인 분류를 위한 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MLP </a:t>
            </a:r>
            <a:r>
              <a:rPr lang="ko-KR" altLang="en-US" dirty="0"/>
              <a:t>구조를 지니는</a:t>
            </a:r>
            <a:r>
              <a:rPr lang="en-US" altLang="ko-KR" dirty="0"/>
              <a:t>)    </a:t>
            </a:r>
          </a:p>
          <a:p>
            <a:pPr algn="just"/>
            <a:r>
              <a:rPr lang="en-US" altLang="ko-KR" dirty="0"/>
              <a:t>    Fully Connected Layer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등으로 구성되어 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50B95F-3CD1-0608-C983-5782235D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2087880"/>
            <a:ext cx="5528235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Computer Vision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457A5-0CD2-0FC2-3D07-6685177948EC}"/>
              </a:ext>
            </a:extLst>
          </p:cNvPr>
          <p:cNvSpPr txBox="1"/>
          <p:nvPr/>
        </p:nvSpPr>
        <p:spPr>
          <a:xfrm>
            <a:off x="360680" y="1403201"/>
            <a:ext cx="6009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ko-KR" sz="2400" b="1" dirty="0">
                <a:solidFill>
                  <a:schemeClr val="accent1"/>
                </a:solidFill>
              </a:rPr>
              <a:t>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28E25-5596-C3E5-C925-A93BC2495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2" t="34365" r="18988" b="24754"/>
          <a:stretch/>
        </p:blipFill>
        <p:spPr>
          <a:xfrm>
            <a:off x="162560" y="1864866"/>
            <a:ext cx="4917440" cy="4205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C8F07D-723A-C6E9-831C-FA6394128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4" t="24028" r="19260" b="11346"/>
          <a:stretch/>
        </p:blipFill>
        <p:spPr>
          <a:xfrm>
            <a:off x="5080000" y="152400"/>
            <a:ext cx="5741297" cy="4434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D96F26-3EE4-4294-9EEC-E394CF5AB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2" t="34398" r="17912" b="34554"/>
          <a:stretch/>
        </p:blipFill>
        <p:spPr>
          <a:xfrm>
            <a:off x="5557967" y="4681494"/>
            <a:ext cx="5517329" cy="20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개발환경 구축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DB56B3-79AE-88D0-A96C-EDA755F4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95" b="69898"/>
          <a:stretch/>
        </p:blipFill>
        <p:spPr>
          <a:xfrm>
            <a:off x="253999" y="1527174"/>
            <a:ext cx="5953761" cy="4111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839CE-45F9-E7B9-0AAE-97EC011FCBF2}"/>
              </a:ext>
            </a:extLst>
          </p:cNvPr>
          <p:cNvSpPr/>
          <p:nvPr/>
        </p:nvSpPr>
        <p:spPr>
          <a:xfrm>
            <a:off x="253999" y="4602480"/>
            <a:ext cx="4318001" cy="28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4EAAB-CCE2-D588-C85D-00BDB8F4EBE9}"/>
              </a:ext>
            </a:extLst>
          </p:cNvPr>
          <p:cNvSpPr txBox="1"/>
          <p:nvPr/>
        </p:nvSpPr>
        <p:spPr>
          <a:xfrm>
            <a:off x="253999" y="5807166"/>
            <a:ext cx="595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CUDA 12.2 </a:t>
            </a:r>
            <a:r>
              <a:rPr lang="ko-KR" altLang="en-US" dirty="0"/>
              <a:t>설치 완료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803820-44DE-0505-ADBC-BB9CD3EAD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8" b="6300"/>
          <a:stretch/>
        </p:blipFill>
        <p:spPr>
          <a:xfrm>
            <a:off x="6410959" y="773449"/>
            <a:ext cx="4846321" cy="41135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DC8D48-F75B-07AA-7D13-AAE60CA622C2}"/>
              </a:ext>
            </a:extLst>
          </p:cNvPr>
          <p:cNvSpPr txBox="1"/>
          <p:nvPr/>
        </p:nvSpPr>
        <p:spPr>
          <a:xfrm>
            <a:off x="6029958" y="5807166"/>
            <a:ext cx="595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개발 환경 구축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C6AFEEE-4DED-EBCF-9279-2783FEF17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9" t="42821" r="64920" b="33653"/>
          <a:stretch/>
        </p:blipFill>
        <p:spPr>
          <a:xfrm>
            <a:off x="7142477" y="3408063"/>
            <a:ext cx="4318002" cy="20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F2EFA-9B3D-CBF7-B671-E5339156B4FB}"/>
              </a:ext>
            </a:extLst>
          </p:cNvPr>
          <p:cNvSpPr txBox="1"/>
          <p:nvPr/>
        </p:nvSpPr>
        <p:spPr>
          <a:xfrm>
            <a:off x="502920" y="1514961"/>
            <a:ext cx="661924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1"/>
                </a:solidFill>
              </a:rPr>
              <a:t>1. Dropout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Dropout</a:t>
            </a:r>
            <a:r>
              <a:rPr lang="ko-KR" altLang="en-US" dirty="0"/>
              <a:t>은 </a:t>
            </a:r>
            <a:r>
              <a:rPr lang="en-US" altLang="ko-KR" dirty="0"/>
              <a:t>Weight Matrix</a:t>
            </a:r>
            <a:r>
              <a:rPr lang="ko-KR" altLang="en-US" dirty="0"/>
              <a:t>에 </a:t>
            </a:r>
            <a:endParaRPr lang="en-US" altLang="ko-KR" dirty="0"/>
          </a:p>
          <a:p>
            <a:pPr algn="just"/>
            <a:r>
              <a:rPr lang="ko-KR" altLang="en-US" b="1" dirty="0">
                <a:solidFill>
                  <a:srgbClr val="FF0000"/>
                </a:solidFill>
              </a:rPr>
              <a:t>랜덤하게 일부 </a:t>
            </a:r>
            <a:r>
              <a:rPr lang="en-US" altLang="ko-KR" b="1" dirty="0">
                <a:solidFill>
                  <a:srgbClr val="FF0000"/>
                </a:solidFill>
              </a:rPr>
              <a:t>Column</a:t>
            </a:r>
            <a:r>
              <a:rPr lang="ko-KR" altLang="en-US" b="1" dirty="0">
                <a:solidFill>
                  <a:srgbClr val="FF0000"/>
                </a:solidFill>
              </a:rPr>
              <a:t>에 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ko-KR" altLang="en-US" b="1" dirty="0">
                <a:solidFill>
                  <a:srgbClr val="FF0000"/>
                </a:solidFill>
              </a:rPr>
              <a:t>을 집어넣어 연산을 수행함</a:t>
            </a:r>
          </a:p>
          <a:p>
            <a:pPr algn="just"/>
            <a:r>
              <a:rPr lang="en-US" altLang="ko-KR" dirty="0"/>
              <a:t>Epoch(</a:t>
            </a:r>
            <a:r>
              <a:rPr lang="ko-KR" altLang="en-US" dirty="0"/>
              <a:t>전체 데이터 셋을 학습한 횟수</a:t>
            </a:r>
            <a:r>
              <a:rPr lang="en-US" altLang="ko-KR" dirty="0"/>
              <a:t>)</a:t>
            </a:r>
            <a:r>
              <a:rPr lang="ko-KR" altLang="en-US" dirty="0"/>
              <a:t>마다 랜덤하게 </a:t>
            </a:r>
            <a:r>
              <a:rPr lang="en-US" altLang="ko-KR" dirty="0"/>
              <a:t>Dropout</a:t>
            </a:r>
          </a:p>
          <a:p>
            <a:pPr algn="just"/>
            <a:r>
              <a:rPr lang="en-US" altLang="ko-KR" dirty="0"/>
              <a:t>→ </a:t>
            </a:r>
            <a:r>
              <a:rPr lang="ko-KR" altLang="en-US" dirty="0"/>
              <a:t>과적합을 어느 정도 방지할 수 있음</a:t>
            </a:r>
            <a:endParaRPr lang="en-US" altLang="ko-KR" dirty="0"/>
          </a:p>
          <a:p>
            <a:pPr algn="just"/>
            <a:endParaRPr lang="ko-KR" altLang="en-US" dirty="0"/>
          </a:p>
          <a:p>
            <a:pPr algn="just"/>
            <a:r>
              <a:rPr lang="en-US" altLang="ko-KR" dirty="0"/>
              <a:t>Dropout</a:t>
            </a:r>
            <a:r>
              <a:rPr lang="ko-KR" altLang="en-US" dirty="0"/>
              <a:t>은 학습 과정 속에서 랜덤으로 노드를 선택해 </a:t>
            </a:r>
            <a:r>
              <a:rPr lang="ko-KR" altLang="en-US" dirty="0" err="1"/>
              <a:t>가중값이</a:t>
            </a:r>
            <a:r>
              <a:rPr lang="ko-KR" altLang="en-US" dirty="0"/>
              <a:t> 업데이트 되지 않도록 조정하지만</a:t>
            </a:r>
            <a:r>
              <a:rPr lang="en-US" altLang="ko-KR" dirty="0"/>
              <a:t>, </a:t>
            </a:r>
            <a:r>
              <a:rPr lang="ko-KR" altLang="en-US" dirty="0"/>
              <a:t>평가 과정 속에서는 모든 노드를 이용해 </a:t>
            </a:r>
            <a:r>
              <a:rPr lang="en-US" altLang="ko-KR" dirty="0"/>
              <a:t>Output</a:t>
            </a:r>
            <a:r>
              <a:rPr lang="ko-KR" altLang="en-US" dirty="0"/>
              <a:t>을 계산하기 때문에 학습 상태와 검증 상태에서 다르게 적용되어야 함</a:t>
            </a:r>
            <a:endParaRPr lang="en-US" altLang="ko-KR" dirty="0"/>
          </a:p>
          <a:p>
            <a:pPr algn="just"/>
            <a:endParaRPr lang="ko-KR" altLang="en-US" dirty="0"/>
          </a:p>
          <a:p>
            <a:pPr algn="just"/>
            <a:r>
              <a:rPr lang="en-US" altLang="ko-KR" dirty="0"/>
              <a:t>Dropout</a:t>
            </a:r>
            <a:r>
              <a:rPr lang="ko-KR" altLang="en-US" dirty="0"/>
              <a:t>은 보통 </a:t>
            </a:r>
            <a:r>
              <a:rPr lang="en-US" altLang="ko-KR" dirty="0" err="1"/>
              <a:t>ReLU</a:t>
            </a:r>
            <a:r>
              <a:rPr lang="en-US" altLang="ko-KR" dirty="0"/>
              <a:t>() </a:t>
            </a:r>
            <a:r>
              <a:rPr lang="ko-KR" altLang="en-US" dirty="0"/>
              <a:t>비선형 함수와 잘 어울림</a:t>
            </a:r>
          </a:p>
          <a:p>
            <a:pPr algn="just"/>
            <a:r>
              <a:rPr lang="en-US" altLang="ko-KR" dirty="0"/>
              <a:t>Dropout</a:t>
            </a:r>
            <a:r>
              <a:rPr lang="ko-KR" altLang="en-US" dirty="0"/>
              <a:t>을 적용했을 때</a:t>
            </a:r>
            <a:r>
              <a:rPr lang="en-US" altLang="ko-KR" dirty="0"/>
              <a:t>, </a:t>
            </a:r>
            <a:r>
              <a:rPr lang="ko-KR" altLang="en-US" dirty="0"/>
              <a:t>일반화가 강해져 </a:t>
            </a:r>
            <a:r>
              <a:rPr lang="en-US" altLang="ko-KR" dirty="0"/>
              <a:t>Test Accuracy</a:t>
            </a:r>
            <a:r>
              <a:rPr lang="ko-KR" altLang="en-US" dirty="0"/>
              <a:t>가 높아지는 결과가 기대되지만</a:t>
            </a:r>
            <a:r>
              <a:rPr lang="en-US" altLang="ko-KR" dirty="0"/>
              <a:t>, </a:t>
            </a:r>
            <a:r>
              <a:rPr lang="ko-KR" altLang="en-US" dirty="0"/>
              <a:t>이는 학습 데이터셋과 검증 데이터셋의 피처 및 레이블의 분포 간 많은 차이가 있을 때 유용하게 작용함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FC7C7F-F5F6-D75B-3D36-0DE01EBB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8" y="2441514"/>
            <a:ext cx="4516882" cy="30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3FF01-2A42-FAD1-B6A0-0CD8AFAE7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24137" r="36866" b="12883"/>
          <a:stretch/>
        </p:blipFill>
        <p:spPr>
          <a:xfrm>
            <a:off x="162559" y="1381760"/>
            <a:ext cx="5156835" cy="5178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7D3F05-3A0B-185B-6CB0-ED5B3ED53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1" t="29064" r="30392" b="25875"/>
          <a:stretch/>
        </p:blipFill>
        <p:spPr>
          <a:xfrm>
            <a:off x="5319395" y="601504"/>
            <a:ext cx="6493481" cy="3948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375C13-BA4E-D0EB-2FA1-5BDAC898B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6" t="68210" r="33854" b="21605"/>
          <a:stretch/>
        </p:blipFill>
        <p:spPr>
          <a:xfrm>
            <a:off x="5319395" y="4805679"/>
            <a:ext cx="6514735" cy="114807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96B962-CBA5-29FB-2E83-F261EC9C448A}"/>
              </a:ext>
            </a:extLst>
          </p:cNvPr>
          <p:cNvSpPr/>
          <p:nvPr/>
        </p:nvSpPr>
        <p:spPr>
          <a:xfrm>
            <a:off x="5140960" y="3218180"/>
            <a:ext cx="711200" cy="421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B6107-9974-CF40-06BD-AA340FB170C7}"/>
              </a:ext>
            </a:extLst>
          </p:cNvPr>
          <p:cNvSpPr txBox="1"/>
          <p:nvPr/>
        </p:nvSpPr>
        <p:spPr>
          <a:xfrm>
            <a:off x="5608320" y="6075680"/>
            <a:ext cx="642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MNIST </a:t>
            </a:r>
            <a:r>
              <a:rPr lang="ko-KR" altLang="en-US" dirty="0"/>
              <a:t>데이터셋은 학습 데이터와 검증 데이터 간 많은 차이가 발생하지 않기 때문에 오히려 성능이 조금 하락할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F2D5A-8BC4-B682-3DA1-C67B619F8147}"/>
              </a:ext>
            </a:extLst>
          </p:cNvPr>
          <p:cNvSpPr/>
          <p:nvPr/>
        </p:nvSpPr>
        <p:spPr>
          <a:xfrm>
            <a:off x="3322320" y="6075680"/>
            <a:ext cx="1686560" cy="28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B668D5-8049-C6D8-ECC0-7D300852654D}"/>
              </a:ext>
            </a:extLst>
          </p:cNvPr>
          <p:cNvSpPr/>
          <p:nvPr/>
        </p:nvSpPr>
        <p:spPr>
          <a:xfrm>
            <a:off x="9194800" y="5547360"/>
            <a:ext cx="1783080" cy="325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BD82B-B782-35B5-DFDA-02961FB65972}"/>
              </a:ext>
            </a:extLst>
          </p:cNvPr>
          <p:cNvSpPr/>
          <p:nvPr/>
        </p:nvSpPr>
        <p:spPr>
          <a:xfrm>
            <a:off x="6624320" y="2042954"/>
            <a:ext cx="1869440" cy="19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73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4BF15-F1E1-AC0E-F3E1-126245C80AD0}"/>
              </a:ext>
            </a:extLst>
          </p:cNvPr>
          <p:cNvSpPr txBox="1"/>
          <p:nvPr/>
        </p:nvSpPr>
        <p:spPr>
          <a:xfrm>
            <a:off x="360680" y="1403201"/>
            <a:ext cx="661924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1"/>
                </a:solidFill>
              </a:rPr>
              <a:t>2. Activation </a:t>
            </a:r>
            <a:r>
              <a:rPr lang="ko-KR" altLang="en-US" sz="2400" b="1" dirty="0">
                <a:solidFill>
                  <a:schemeClr val="accent1"/>
                </a:solidFill>
              </a:rPr>
              <a:t>함수</a:t>
            </a:r>
            <a:endParaRPr lang="en-US" altLang="ko-KR" sz="2400" b="1" dirty="0">
              <a:solidFill>
                <a:schemeClr val="accent1"/>
              </a:solidFill>
            </a:endParaRPr>
          </a:p>
          <a:p>
            <a:pPr algn="just"/>
            <a:endParaRPr lang="en-US" altLang="ko-KR" dirty="0"/>
          </a:p>
          <a:p>
            <a:r>
              <a:rPr lang="en-US" altLang="ko-KR" dirty="0"/>
              <a:t>Activation </a:t>
            </a:r>
            <a:r>
              <a:rPr lang="ko-KR" altLang="en-US" dirty="0"/>
              <a:t>함수는 어떤 신호를 입력 받아 이를 적절히 처리해 출력해 주는 함수를 의미한다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MLP(Multi-Layer Perception) </a:t>
            </a:r>
            <a:r>
              <a:rPr lang="ko-KR" altLang="en-US" dirty="0"/>
              <a:t>에서 기본적으로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사용함</a:t>
            </a:r>
          </a:p>
          <a:p>
            <a:pPr algn="just"/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시그모이드를</a:t>
            </a:r>
            <a:r>
              <a:rPr lang="ko-KR" altLang="en-US" dirty="0"/>
              <a:t> 미분한 값을 계속 곱해주면서 </a:t>
            </a:r>
            <a:r>
              <a:rPr lang="en-US" altLang="ko-KR" dirty="0"/>
              <a:t>Gradient (</a:t>
            </a:r>
            <a:r>
              <a:rPr lang="ko-KR" altLang="en-US" dirty="0"/>
              <a:t>기울기</a:t>
            </a:r>
            <a:r>
              <a:rPr lang="en-US" altLang="ko-KR" dirty="0"/>
              <a:t>) Vanishing </a:t>
            </a:r>
            <a:r>
              <a:rPr lang="ko-KR" altLang="en-US" dirty="0"/>
              <a:t>현상이 발생하며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Hidden Layer</a:t>
            </a:r>
            <a:r>
              <a:rPr lang="ko-KR" altLang="en-US" dirty="0"/>
              <a:t>가 깊어질수록 심해지기 때문에</a:t>
            </a:r>
            <a:r>
              <a:rPr lang="en-US" altLang="ko-KR" dirty="0"/>
              <a:t>, Hidden Layer</a:t>
            </a:r>
            <a:r>
              <a:rPr lang="ko-KR" altLang="en-US" dirty="0"/>
              <a:t>을 깊게 쌓아 복잡한 모델을 만들 수 있다는 장점이 의미가 없게 됨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 err="1">
                <a:solidFill>
                  <a:srgbClr val="FF0000"/>
                </a:solidFill>
              </a:rPr>
              <a:t>ReLU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함수가 해결책이 될 수 있음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입력 값이 </a:t>
            </a:r>
            <a:r>
              <a:rPr lang="en-US" altLang="ko-KR" dirty="0"/>
              <a:t>0 </a:t>
            </a:r>
            <a:r>
              <a:rPr lang="ko-KR" altLang="en-US" dirty="0"/>
              <a:t>이상이면</a:t>
            </a:r>
            <a:r>
              <a:rPr lang="en-US" altLang="ko-KR" dirty="0"/>
              <a:t>, </a:t>
            </a:r>
            <a:r>
              <a:rPr lang="ko-KR" altLang="en-US" dirty="0"/>
              <a:t>이 값을 그대로 출력하고</a:t>
            </a:r>
            <a:r>
              <a:rPr lang="en-US" altLang="ko-KR" dirty="0"/>
              <a:t>, 0 </a:t>
            </a:r>
            <a:r>
              <a:rPr lang="ko-KR" altLang="en-US" dirty="0"/>
              <a:t>이하이면</a:t>
            </a:r>
            <a:r>
              <a:rPr lang="en-US" altLang="ko-KR" dirty="0"/>
              <a:t>, 0</a:t>
            </a:r>
            <a:r>
              <a:rPr lang="ko-KR" altLang="en-US" dirty="0"/>
              <a:t>으로 출력한다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Activation </a:t>
            </a:r>
            <a:r>
              <a:rPr lang="ko-KR" altLang="en-US" dirty="0"/>
              <a:t>미분 값이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 되기 때문에 아예 없애거나 완전히 살리는 것으로 해석할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자연스럽게 </a:t>
            </a:r>
            <a:r>
              <a:rPr lang="en-US" altLang="ko-KR" dirty="0"/>
              <a:t>Gradient Vanishing </a:t>
            </a:r>
            <a:r>
              <a:rPr lang="ko-KR" altLang="en-US" dirty="0"/>
              <a:t>현상이 완화된다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1232CF-B523-42F1-D0FC-80C7FFAC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27" y="2858768"/>
            <a:ext cx="4741993" cy="2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9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2EF3D2-5B7A-4E13-6802-A82517F6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5" t="52355" r="34805" b="16611"/>
          <a:stretch/>
        </p:blipFill>
        <p:spPr>
          <a:xfrm>
            <a:off x="6459764" y="4101548"/>
            <a:ext cx="5323840" cy="2604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F347B4-7002-9899-B67B-5E46E097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2" t="30008" r="28343" b="26169"/>
          <a:stretch/>
        </p:blipFill>
        <p:spPr>
          <a:xfrm>
            <a:off x="5319394" y="458667"/>
            <a:ext cx="6618606" cy="4180046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3FF01-2A42-FAD1-B6A0-0CD8AFAE7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58" t="24137" r="36866" b="12883"/>
          <a:stretch/>
        </p:blipFill>
        <p:spPr>
          <a:xfrm>
            <a:off x="162559" y="1381760"/>
            <a:ext cx="5156835" cy="517891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96B962-CBA5-29FB-2E83-F261EC9C448A}"/>
              </a:ext>
            </a:extLst>
          </p:cNvPr>
          <p:cNvSpPr/>
          <p:nvPr/>
        </p:nvSpPr>
        <p:spPr>
          <a:xfrm>
            <a:off x="5140960" y="3218180"/>
            <a:ext cx="711200" cy="421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F8350D-50B9-AD85-8BC5-A17C49086AC3}"/>
              </a:ext>
            </a:extLst>
          </p:cNvPr>
          <p:cNvSpPr/>
          <p:nvPr/>
        </p:nvSpPr>
        <p:spPr>
          <a:xfrm>
            <a:off x="3352800" y="6096000"/>
            <a:ext cx="1656080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A1DBCC-DB6F-6EB7-3F6E-391C3CA69D8E}"/>
              </a:ext>
            </a:extLst>
          </p:cNvPr>
          <p:cNvSpPr/>
          <p:nvPr/>
        </p:nvSpPr>
        <p:spPr>
          <a:xfrm>
            <a:off x="9489440" y="6360160"/>
            <a:ext cx="1706880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C92B84-3E1E-9B81-0B09-6A1872740EA8}"/>
              </a:ext>
            </a:extLst>
          </p:cNvPr>
          <p:cNvSpPr/>
          <p:nvPr/>
        </p:nvSpPr>
        <p:spPr>
          <a:xfrm>
            <a:off x="6624320" y="2946400"/>
            <a:ext cx="11074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68F0FE-0B43-3338-A80B-A71FB28962E6}"/>
              </a:ext>
            </a:extLst>
          </p:cNvPr>
          <p:cNvSpPr/>
          <p:nvPr/>
        </p:nvSpPr>
        <p:spPr>
          <a:xfrm>
            <a:off x="6624320" y="3548380"/>
            <a:ext cx="11074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65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4BF15-F1E1-AC0E-F3E1-126245C80AD0}"/>
              </a:ext>
            </a:extLst>
          </p:cNvPr>
          <p:cNvSpPr txBox="1"/>
          <p:nvPr/>
        </p:nvSpPr>
        <p:spPr>
          <a:xfrm>
            <a:off x="360680" y="1403201"/>
            <a:ext cx="600964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1"/>
                </a:solidFill>
              </a:rPr>
              <a:t>3. Batch Normalization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신경망에서는 과적합과 </a:t>
            </a:r>
            <a:r>
              <a:rPr lang="en-US" altLang="ko-KR" dirty="0"/>
              <a:t>Gradient Vanishing </a:t>
            </a:r>
            <a:r>
              <a:rPr lang="ko-KR" altLang="en-US" dirty="0"/>
              <a:t>외에도 </a:t>
            </a:r>
            <a:r>
              <a:rPr lang="en-US" altLang="ko-KR" dirty="0"/>
              <a:t>Internal Covariance Shift </a:t>
            </a:r>
            <a:r>
              <a:rPr lang="ko-KR" altLang="en-US" dirty="0"/>
              <a:t>라는 현상이 발생함</a:t>
            </a:r>
          </a:p>
          <a:p>
            <a:pPr algn="just"/>
            <a:r>
              <a:rPr lang="en-US" altLang="ko-KR" dirty="0"/>
              <a:t>Internal </a:t>
            </a:r>
            <a:r>
              <a:rPr lang="en-US" altLang="ko-KR" dirty="0" err="1"/>
              <a:t>Convariance</a:t>
            </a:r>
            <a:r>
              <a:rPr lang="en-US" altLang="ko-KR" dirty="0"/>
              <a:t> Shift : </a:t>
            </a:r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마다 </a:t>
            </a:r>
            <a:r>
              <a:rPr lang="en-US" altLang="ko-KR" dirty="0"/>
              <a:t>Input </a:t>
            </a:r>
            <a:r>
              <a:rPr lang="ko-KR" altLang="en-US" dirty="0"/>
              <a:t>분포가 달라짐에 따라 학습 속도가 느려지는 현상</a:t>
            </a:r>
          </a:p>
          <a:p>
            <a:pPr algn="just"/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Batch Normalization</a:t>
            </a:r>
            <a:r>
              <a:rPr lang="ko-KR" altLang="en-US" b="1" dirty="0">
                <a:solidFill>
                  <a:srgbClr val="FF0000"/>
                </a:solidFill>
              </a:rPr>
              <a:t>은 이를 방지하기 위한 기법으로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말 그대로 </a:t>
            </a:r>
            <a:r>
              <a:rPr lang="en-US" altLang="ko-KR" b="1" dirty="0">
                <a:solidFill>
                  <a:srgbClr val="FF0000"/>
                </a:solidFill>
              </a:rPr>
              <a:t>Layer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Input </a:t>
            </a:r>
            <a:r>
              <a:rPr lang="ko-KR" altLang="en-US" b="1" dirty="0">
                <a:solidFill>
                  <a:srgbClr val="FF0000"/>
                </a:solidFill>
              </a:rPr>
              <a:t>분포를 정규화해 학습 속도를 빠르게 함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Batch Normalization</a:t>
            </a:r>
            <a:r>
              <a:rPr lang="ko-KR" altLang="en-US" dirty="0"/>
              <a:t>을 거치면 그래프는 정규분포 형태로 변함</a:t>
            </a:r>
          </a:p>
          <a:p>
            <a:pPr algn="just"/>
            <a:r>
              <a:rPr lang="en-US" altLang="ko-KR" dirty="0"/>
              <a:t>Batch Normalization</a:t>
            </a:r>
            <a:r>
              <a:rPr lang="ko-KR" altLang="en-US" dirty="0"/>
              <a:t>을 사용하지 않는다면 </a:t>
            </a:r>
            <a:r>
              <a:rPr lang="en-US" altLang="ko-KR" dirty="0"/>
              <a:t>Hidden Layer</a:t>
            </a:r>
            <a:r>
              <a:rPr lang="ko-KR" altLang="en-US" dirty="0"/>
              <a:t>를 쌓으면서 비선형 활성 함수를 사용하는 의미가 없어질 가능성이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2EF3E-D075-9751-0260-514B42BF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65" y="2082800"/>
            <a:ext cx="5040849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B8DAC93-CD27-F55B-E001-78E106A57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2" t="53132" r="37035" b="14766"/>
          <a:stretch/>
        </p:blipFill>
        <p:spPr>
          <a:xfrm>
            <a:off x="6559279" y="3589020"/>
            <a:ext cx="5088162" cy="28111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4E6AA4-2A4A-37DC-1A68-8EBB0D0F0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5" t="52355" r="34805" b="16611"/>
          <a:stretch/>
        </p:blipFill>
        <p:spPr>
          <a:xfrm>
            <a:off x="302804" y="2011680"/>
            <a:ext cx="5323840" cy="348488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96B962-CBA5-29FB-2E83-F261EC9C448A}"/>
              </a:ext>
            </a:extLst>
          </p:cNvPr>
          <p:cNvSpPr/>
          <p:nvPr/>
        </p:nvSpPr>
        <p:spPr>
          <a:xfrm>
            <a:off x="5191760" y="3218180"/>
            <a:ext cx="711200" cy="421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F8350D-50B9-AD85-8BC5-A17C49086AC3}"/>
              </a:ext>
            </a:extLst>
          </p:cNvPr>
          <p:cNvSpPr/>
          <p:nvPr/>
        </p:nvSpPr>
        <p:spPr>
          <a:xfrm>
            <a:off x="3280682" y="5100320"/>
            <a:ext cx="1748518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A1DBCC-DB6F-6EB7-3F6E-391C3CA69D8E}"/>
              </a:ext>
            </a:extLst>
          </p:cNvPr>
          <p:cNvSpPr/>
          <p:nvPr/>
        </p:nvSpPr>
        <p:spPr>
          <a:xfrm>
            <a:off x="9601200" y="5984240"/>
            <a:ext cx="1767840" cy="26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3EFB9-AEE5-7F2D-3AB0-138E08D1F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31" t="37563" r="25958" b="11557"/>
          <a:stretch/>
        </p:blipFill>
        <p:spPr>
          <a:xfrm>
            <a:off x="6039186" y="676434"/>
            <a:ext cx="5990254" cy="41101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21DFF9-38A2-A338-59CB-B09505B0A783}"/>
              </a:ext>
            </a:extLst>
          </p:cNvPr>
          <p:cNvSpPr/>
          <p:nvPr/>
        </p:nvSpPr>
        <p:spPr>
          <a:xfrm>
            <a:off x="6559278" y="2011680"/>
            <a:ext cx="2838721" cy="37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79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Deep Learning</a:t>
            </a:r>
            <a:endParaRPr lang="ko-KR" alt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4BF15-F1E1-AC0E-F3E1-126245C80AD0}"/>
              </a:ext>
            </a:extLst>
          </p:cNvPr>
          <p:cNvSpPr txBox="1"/>
          <p:nvPr/>
        </p:nvSpPr>
        <p:spPr>
          <a:xfrm>
            <a:off x="360680" y="1403201"/>
            <a:ext cx="60096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1"/>
                </a:solidFill>
              </a:rPr>
              <a:t>4. Initialization</a:t>
            </a:r>
          </a:p>
          <a:p>
            <a:pPr algn="just"/>
            <a:endParaRPr lang="en-US" altLang="ko-KR" sz="2400" b="1" dirty="0">
              <a:solidFill>
                <a:schemeClr val="accent1"/>
              </a:solidFill>
            </a:endParaRPr>
          </a:p>
          <a:p>
            <a:r>
              <a:rPr lang="ko-KR" altLang="en-US" dirty="0"/>
              <a:t>신경망은 처음에 </a:t>
            </a:r>
            <a:r>
              <a:rPr lang="en-US" altLang="ko-KR" dirty="0"/>
              <a:t>Weight</a:t>
            </a:r>
            <a:r>
              <a:rPr lang="ko-KR" altLang="en-US" dirty="0"/>
              <a:t>를 랜덤하게 초기화하고</a:t>
            </a:r>
            <a:r>
              <a:rPr lang="en-US" altLang="ko-KR" dirty="0"/>
              <a:t>, Loss</a:t>
            </a:r>
            <a:r>
              <a:rPr lang="ko-KR" altLang="en-US" dirty="0"/>
              <a:t>가 최소화되는 부분을 </a:t>
            </a:r>
            <a:r>
              <a:rPr lang="ko-KR" altLang="en-US" dirty="0" err="1"/>
              <a:t>찾아감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가중치 초기화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신경망을 어떻게 </a:t>
            </a:r>
            <a:r>
              <a:rPr lang="ko-KR" altLang="en-US" b="1" dirty="0" err="1">
                <a:solidFill>
                  <a:srgbClr val="FF0000"/>
                </a:solidFill>
              </a:rPr>
              <a:t>초기화하느냐에</a:t>
            </a:r>
            <a:r>
              <a:rPr lang="ko-KR" altLang="en-US" b="1" dirty="0">
                <a:solidFill>
                  <a:srgbClr val="FF0000"/>
                </a:solidFill>
              </a:rPr>
              <a:t> 따라 학습 속도가 달라질 수 있으며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신경망의 초기화 기법에 다양한 연구가 진행되고 있음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just"/>
            <a:endParaRPr lang="en-US" altLang="ko-KR" sz="2400" b="1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4주차] Optimization :: System Engineer">
            <a:extLst>
              <a:ext uri="{FF2B5EF4-FFF2-40B4-BE49-F238E27FC236}">
                <a16:creationId xmlns:a16="http://schemas.microsoft.com/office/drawing/2014/main" id="{3CA65183-2805-51BE-8ED5-83E58B624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43" y="3779520"/>
            <a:ext cx="4880500" cy="25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4BB2C-205D-7EB8-4D90-78EA0C5509B1}"/>
              </a:ext>
            </a:extLst>
          </p:cNvPr>
          <p:cNvSpPr txBox="1"/>
          <p:nvPr/>
        </p:nvSpPr>
        <p:spPr>
          <a:xfrm>
            <a:off x="7264401" y="3594854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Where to start?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0BE9-8A33-EA7E-1509-C695AF3CBBB0}"/>
              </a:ext>
            </a:extLst>
          </p:cNvPr>
          <p:cNvSpPr txBox="1"/>
          <p:nvPr/>
        </p:nvSpPr>
        <p:spPr>
          <a:xfrm>
            <a:off x="6136641" y="4080857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A07A-B06D-96AA-2113-41E5A14808E4}"/>
              </a:ext>
            </a:extLst>
          </p:cNvPr>
          <p:cNvSpPr txBox="1"/>
          <p:nvPr/>
        </p:nvSpPr>
        <p:spPr>
          <a:xfrm>
            <a:off x="6983939" y="4265523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DBF4-499E-2CCD-271F-2C408EABB293}"/>
              </a:ext>
            </a:extLst>
          </p:cNvPr>
          <p:cNvSpPr txBox="1"/>
          <p:nvPr/>
        </p:nvSpPr>
        <p:spPr>
          <a:xfrm>
            <a:off x="8493761" y="4860250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C343B-8297-E6E9-201F-A6A3487E17F4}"/>
              </a:ext>
            </a:extLst>
          </p:cNvPr>
          <p:cNvSpPr txBox="1"/>
          <p:nvPr/>
        </p:nvSpPr>
        <p:spPr>
          <a:xfrm>
            <a:off x="9474042" y="3896191"/>
            <a:ext cx="3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55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553</Words>
  <Application>Microsoft Office PowerPoint</Application>
  <PresentationFormat>와이드스크린</PresentationFormat>
  <Paragraphs>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G마켓 산스 TTF Bold</vt:lpstr>
      <vt:lpstr>맑은 고딕</vt:lpstr>
      <vt:lpstr>Arial</vt:lpstr>
      <vt:lpstr>Office 테마</vt:lpstr>
      <vt:lpstr>Vision Modeling Lab  과제수행 1주차</vt:lpstr>
      <vt:lpstr>개발환경 구축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Computer Vision</vt:lpstr>
      <vt:lpstr>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Modeling Lab  과제수행 1주차</dc:title>
  <dc:creator>이찬영</dc:creator>
  <cp:lastModifiedBy>이찬영</cp:lastModifiedBy>
  <cp:revision>7</cp:revision>
  <dcterms:created xsi:type="dcterms:W3CDTF">2023-09-13T04:48:15Z</dcterms:created>
  <dcterms:modified xsi:type="dcterms:W3CDTF">2023-09-13T05:58:41Z</dcterms:modified>
</cp:coreProperties>
</file>